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27.xml" ContentType="application/vnd.openxmlformats-officedocument.presentationml.slide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8" r:id="rId9"/>
    <p:sldId id="263" r:id="rId10"/>
    <p:sldId id="269" r:id="rId11"/>
    <p:sldId id="264" r:id="rId12"/>
    <p:sldId id="265" r:id="rId13"/>
    <p:sldId id="266" r:id="rId14"/>
    <p:sldId id="267" r:id="rId15"/>
    <p:sldId id="281" r:id="rId16"/>
    <p:sldId id="270" r:id="rId17"/>
    <p:sldId id="271" r:id="rId18"/>
    <p:sldId id="280" r:id="rId19"/>
    <p:sldId id="272" r:id="rId20"/>
    <p:sldId id="273" r:id="rId21"/>
    <p:sldId id="282" r:id="rId22"/>
    <p:sldId id="274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37C9EA6F-4A45-C446-BCF4-1753A443EC0E}" type="datetimeFigureOut">
              <a:rPr lang="en-US" smtClean="0"/>
              <a:pPr/>
              <a:t>9/24/13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A27B83B-F9CA-E046-A9D6-A550C1022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Tobacco, Alcohol &amp; Drugs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Mr. Vecchio</a:t>
            </a:r>
          </a:p>
          <a:p>
            <a:r>
              <a:rPr lang="en-US" dirty="0" smtClean="0"/>
              <a:t>Health</a:t>
            </a:r>
          </a:p>
          <a:p>
            <a:r>
              <a:rPr lang="en-US" dirty="0" smtClean="0"/>
              <a:t>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Smokeless Tobacco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79308">
            <a:off x="4999350" y="769459"/>
            <a:ext cx="3810000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13943">
            <a:off x="871439" y="1995734"/>
            <a:ext cx="5080000" cy="330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81460">
            <a:off x="5683437" y="3418707"/>
            <a:ext cx="3073400" cy="2781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Peers #1 influence </a:t>
            </a:r>
          </a:p>
          <a:p>
            <a:pPr lvl="0"/>
            <a:r>
              <a:rPr lang="en-US" dirty="0" smtClean="0"/>
              <a:t>Family members who smoke have children 3X more likely to smoke</a:t>
            </a:r>
          </a:p>
          <a:p>
            <a:pPr lvl="0"/>
            <a:r>
              <a:rPr lang="en-US" dirty="0" smtClean="0"/>
              <a:t>Appear mature, desirable, social calling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2007 Youth Survey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Set a day and replace it with another activity (exercise) </a:t>
            </a:r>
          </a:p>
          <a:p>
            <a:pPr lvl="0"/>
            <a:r>
              <a:rPr lang="en-US" dirty="0" smtClean="0"/>
              <a:t>Choose supportive friends, set realistic time goals </a:t>
            </a:r>
          </a:p>
          <a:p>
            <a:pPr lvl="0"/>
            <a:r>
              <a:rPr lang="en-US" dirty="0" smtClean="0"/>
              <a:t>Step down gradually </a:t>
            </a:r>
          </a:p>
          <a:p>
            <a:r>
              <a:rPr lang="en-US" dirty="0" smtClean="0"/>
              <a:t>S.T.O.P.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Quitting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Second hand smoke composed of smoke from a smokers lungs (mainstream) and (sidestream) smoke from the end of a cigarette </a:t>
            </a:r>
          </a:p>
          <a:p>
            <a:pPr lvl="0"/>
            <a:r>
              <a:rPr lang="en-US" dirty="0" smtClean="0"/>
              <a:t>3,000=lung cancer from secondhand smoke/year </a:t>
            </a:r>
          </a:p>
          <a:p>
            <a:pPr lvl="0"/>
            <a:r>
              <a:rPr lang="en-US" dirty="0" smtClean="0"/>
              <a:t>60% of all SIDS cases are tobacco related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“Proof Of”</a:t>
            </a:r>
            <a:r>
              <a:rPr lang="en-US" dirty="0" smtClean="0"/>
              <a:t>- States facts. May point out a certain mg of tar as proof. </a:t>
            </a:r>
          </a:p>
          <a:p>
            <a:r>
              <a:rPr lang="en-US" b="1" dirty="0" smtClean="0"/>
              <a:t>“Emotional”</a:t>
            </a:r>
            <a:r>
              <a:rPr lang="en-US" dirty="0" smtClean="0"/>
              <a:t>- Appeals to emotions through glamour. Shows models or couples together smoking. </a:t>
            </a:r>
          </a:p>
          <a:p>
            <a:r>
              <a:rPr lang="en-US" b="1" dirty="0" smtClean="0"/>
              <a:t>“Comparison</a:t>
            </a:r>
            <a:r>
              <a:rPr lang="en-US" dirty="0" smtClean="0"/>
              <a:t>”- Companies compare products. Filter vs. non-filter, two-pack comparison</a:t>
            </a:r>
          </a:p>
          <a:p>
            <a:r>
              <a:rPr lang="en-US" b="1" dirty="0" smtClean="0"/>
              <a:t>“Medical/Health”</a:t>
            </a:r>
            <a:r>
              <a:rPr lang="en-US" dirty="0" smtClean="0"/>
              <a:t>- Emphasizes low tar/nicotine claiming it is a better product or there are benefits to smoking them. </a:t>
            </a:r>
          </a:p>
          <a:p>
            <a:r>
              <a:rPr lang="en-US" b="1" dirty="0" smtClean="0"/>
              <a:t>“Bandwagon”</a:t>
            </a:r>
            <a:r>
              <a:rPr lang="en-US" dirty="0" smtClean="0"/>
              <a:t>- Convinces consumers that everyone is using the product. </a:t>
            </a:r>
          </a:p>
          <a:p>
            <a:r>
              <a:rPr lang="en-US" b="1" dirty="0" smtClean="0"/>
              <a:t>“Glamour</a:t>
            </a:r>
            <a:r>
              <a:rPr lang="en-US" dirty="0" smtClean="0"/>
              <a:t>”- Famous people or glamorous situations like athletes using smokeless tobacco.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25834"/>
            <a:ext cx="6705600" cy="5781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u="sng" dirty="0" smtClean="0"/>
              <a:t>Ethanol</a:t>
            </a:r>
            <a:r>
              <a:rPr lang="en-US" dirty="0" smtClean="0"/>
              <a:t>- type of alcohol in alcoholic beverages. </a:t>
            </a:r>
          </a:p>
          <a:p>
            <a:pPr lvl="1"/>
            <a:r>
              <a:rPr lang="en-US" dirty="0" smtClean="0"/>
              <a:t>Natural/Fermentation </a:t>
            </a:r>
          </a:p>
          <a:p>
            <a:pPr lvl="0"/>
            <a:r>
              <a:rPr lang="en-US" b="1" u="sng" dirty="0" smtClean="0"/>
              <a:t>Depressant</a:t>
            </a:r>
            <a:r>
              <a:rPr lang="en-US" dirty="0" smtClean="0"/>
              <a:t>- slows the CNS (heart rate, pressures)</a:t>
            </a:r>
          </a:p>
          <a:p>
            <a:r>
              <a:rPr lang="en-US" b="1" u="sng" dirty="0" smtClean="0"/>
              <a:t>Binge Drinking</a:t>
            </a:r>
            <a:r>
              <a:rPr lang="en-US" dirty="0" smtClean="0"/>
              <a:t>- 5 or more in one sitting</a:t>
            </a:r>
          </a:p>
          <a:p>
            <a:pPr lvl="0"/>
            <a:r>
              <a:rPr lang="en-US" dirty="0" smtClean="0"/>
              <a:t>Peers #1 influence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Amount of alcohol in the blood expressed by a % (i.e. .10 means 1/10 of 1% of fluid in blood is alcohol)</a:t>
            </a:r>
          </a:p>
          <a:p>
            <a:r>
              <a:rPr lang="en-US" dirty="0" smtClean="0"/>
              <a:t>.08 is the BAC level for Colorado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B.A.C.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2887189"/>
            <a:ext cx="2078037" cy="3120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B.A.C. Charts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927291"/>
            <a:ext cx="4445000" cy="50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824" y="1143000"/>
            <a:ext cx="4296176" cy="4152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Type of Drink</a:t>
            </a:r>
          </a:p>
          <a:p>
            <a:pPr lvl="1"/>
            <a:r>
              <a:rPr lang="en-US" dirty="0" smtClean="0"/>
              <a:t>Beer 4%, Wine 12%, Liquor 45%</a:t>
            </a:r>
          </a:p>
          <a:p>
            <a:pPr lvl="1"/>
            <a:r>
              <a:rPr lang="en-US" b="1" u="sng" dirty="0" smtClean="0"/>
              <a:t>Proof</a:t>
            </a:r>
            <a:r>
              <a:rPr lang="en-US" dirty="0" smtClean="0"/>
              <a:t>- twice the percentage of alcohol </a:t>
            </a:r>
          </a:p>
          <a:p>
            <a:r>
              <a:rPr lang="en-US" u="sng" dirty="0" smtClean="0"/>
              <a:t>Amount Consumed</a:t>
            </a:r>
          </a:p>
          <a:p>
            <a:pPr lvl="1"/>
            <a:r>
              <a:rPr lang="en-US" dirty="0" smtClean="0"/>
              <a:t>Liver processes ½ ounce alcohol per hour (1 beer/hour) </a:t>
            </a:r>
          </a:p>
          <a:p>
            <a:r>
              <a:rPr lang="en-US" u="sng" dirty="0" smtClean="0"/>
              <a:t>Time Elapsed Between Drinks</a:t>
            </a:r>
          </a:p>
          <a:p>
            <a:pPr lvl="1"/>
            <a:r>
              <a:rPr lang="en-US" dirty="0" smtClean="0"/>
              <a:t>If liver can metabolize, little effect is felt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that Influence Intoxication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1.) If you smoke cigarettes your risk of cardiovascular disease increases. </a:t>
            </a:r>
          </a:p>
          <a:p>
            <a:r>
              <a:rPr lang="en-US" dirty="0" smtClean="0"/>
              <a:t>2.) Name two effects of smoking on your cardiovascular system?</a:t>
            </a:r>
          </a:p>
          <a:p>
            <a:r>
              <a:rPr lang="en-US" dirty="0" smtClean="0"/>
              <a:t>3.) What is the addictive ingredient in tobacco?</a:t>
            </a:r>
          </a:p>
          <a:p>
            <a:r>
              <a:rPr lang="en-US" dirty="0" smtClean="0"/>
              <a:t>4.) Smoking can cause blood vessels to dilate.</a:t>
            </a:r>
          </a:p>
          <a:p>
            <a:r>
              <a:rPr lang="en-US" dirty="0" smtClean="0"/>
              <a:t>5.) Over the last 10 years, teen smoking rates have decreased.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Pretest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Body Weight</a:t>
            </a:r>
          </a:p>
          <a:p>
            <a:pPr lvl="1"/>
            <a:r>
              <a:rPr lang="en-US" dirty="0" smtClean="0"/>
              <a:t>200 lb man vs. 100 lb man</a:t>
            </a:r>
          </a:p>
          <a:p>
            <a:pPr lvl="1"/>
            <a:r>
              <a:rPr lang="en-US" dirty="0" smtClean="0"/>
              <a:t>Woman vs. Men </a:t>
            </a:r>
          </a:p>
          <a:p>
            <a:r>
              <a:rPr lang="en-US" u="sng" dirty="0" smtClean="0"/>
              <a:t>Stomach Contents</a:t>
            </a:r>
          </a:p>
          <a:p>
            <a:pPr lvl="1"/>
            <a:r>
              <a:rPr lang="en-US" dirty="0" smtClean="0"/>
              <a:t>Empty vs. Full</a:t>
            </a:r>
          </a:p>
          <a:p>
            <a:r>
              <a:rPr lang="en-US" u="sng" dirty="0" smtClean="0"/>
              <a:t>Previous Experience</a:t>
            </a:r>
          </a:p>
          <a:p>
            <a:pPr lvl="1"/>
            <a:r>
              <a:rPr lang="en-US" dirty="0" smtClean="0"/>
              <a:t>Modify behaviors/ Overcompensate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cont’d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Physical</a:t>
            </a:r>
            <a:r>
              <a:rPr lang="en-US" dirty="0" smtClean="0"/>
              <a:t>			</a:t>
            </a:r>
            <a:r>
              <a:rPr lang="en-US" b="1" u="sng" dirty="0" smtClean="0"/>
              <a:t>Mental</a:t>
            </a:r>
            <a:r>
              <a:rPr lang="en-US" dirty="0" smtClean="0"/>
              <a:t>		</a:t>
            </a:r>
            <a:r>
              <a:rPr lang="en-US" b="1" u="sng" dirty="0" smtClean="0"/>
              <a:t>Social</a:t>
            </a:r>
            <a:endParaRPr lang="en-US" b="1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Triangle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dependence on alcohol (genetic?)</a:t>
            </a:r>
          </a:p>
          <a:p>
            <a:pPr lvl="0"/>
            <a:r>
              <a:rPr lang="en-US" dirty="0" smtClean="0"/>
              <a:t>1/3 of all suicides </a:t>
            </a:r>
          </a:p>
          <a:p>
            <a:pPr lvl="0"/>
            <a:r>
              <a:rPr lang="en-US" dirty="0" smtClean="0"/>
              <a:t>6 million adults in US have disease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Alcoholism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7133" y="3429000"/>
            <a:ext cx="1341066" cy="3121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Warning Stage</a:t>
            </a:r>
            <a:endParaRPr lang="en-US" u="sng" dirty="0" smtClean="0"/>
          </a:p>
          <a:p>
            <a:pPr lvl="0"/>
            <a:r>
              <a:rPr lang="en-US" dirty="0" smtClean="0"/>
              <a:t>Increased tolerance to alcohol</a:t>
            </a:r>
          </a:p>
          <a:p>
            <a:pPr lvl="0"/>
            <a:r>
              <a:rPr lang="en-US" dirty="0" smtClean="0"/>
              <a:t>Preoccupation with drinking (drink alone)</a:t>
            </a:r>
          </a:p>
          <a:p>
            <a:pPr lvl="0"/>
            <a:r>
              <a:rPr lang="en-US" dirty="0" smtClean="0"/>
              <a:t>Embarrassing behavior</a:t>
            </a:r>
          </a:p>
          <a:p>
            <a:pPr lvl="0"/>
            <a:r>
              <a:rPr lang="en-US" dirty="0" smtClean="0"/>
              <a:t>Sneaking drinks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Stages of Alcoholism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Crucial Stage</a:t>
            </a:r>
            <a:endParaRPr lang="en-US" u="sng" dirty="0" smtClean="0"/>
          </a:p>
          <a:p>
            <a:pPr lvl="0"/>
            <a:r>
              <a:rPr lang="en-US" dirty="0" smtClean="0"/>
              <a:t>Loss of control over how much one drinks</a:t>
            </a:r>
          </a:p>
          <a:p>
            <a:pPr lvl="0"/>
            <a:r>
              <a:rPr lang="en-US" dirty="0" smtClean="0"/>
              <a:t>Guilt feelings about drinking</a:t>
            </a:r>
          </a:p>
          <a:p>
            <a:pPr lvl="0"/>
            <a:r>
              <a:rPr lang="en-US" dirty="0" smtClean="0"/>
              <a:t>Rationalization of behavior</a:t>
            </a:r>
          </a:p>
          <a:p>
            <a:pPr lvl="0"/>
            <a:r>
              <a:rPr lang="en-US" dirty="0" smtClean="0"/>
              <a:t>Empty promises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cont’d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Chronic Stage</a:t>
            </a:r>
            <a:endParaRPr lang="en-US" u="sng" dirty="0" smtClean="0"/>
          </a:p>
          <a:p>
            <a:pPr lvl="0"/>
            <a:r>
              <a:rPr lang="en-US" dirty="0" smtClean="0"/>
              <a:t>Total dependence </a:t>
            </a:r>
          </a:p>
          <a:p>
            <a:pPr lvl="0"/>
            <a:r>
              <a:rPr lang="en-US" dirty="0" smtClean="0"/>
              <a:t>Health consequences arise and intensify </a:t>
            </a:r>
          </a:p>
          <a:p>
            <a:pPr lvl="0"/>
            <a:r>
              <a:rPr lang="en-US" dirty="0" smtClean="0"/>
              <a:t>Continue drinking to prevent withdrawal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cont’d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u="sng" dirty="0" smtClean="0"/>
              <a:t>Brain</a:t>
            </a:r>
            <a:endParaRPr lang="en-US" dirty="0" smtClean="0"/>
          </a:p>
          <a:p>
            <a:pPr lvl="0"/>
            <a:r>
              <a:rPr lang="en-US" u="sng" dirty="0" smtClean="0"/>
              <a:t>Fetal Alcohol Syndrome</a:t>
            </a:r>
            <a:r>
              <a:rPr lang="en-US" dirty="0" smtClean="0"/>
              <a:t>-birth defects  </a:t>
            </a:r>
          </a:p>
          <a:p>
            <a:pPr algn="ctr"/>
            <a:r>
              <a:rPr lang="en-US" dirty="0" smtClean="0"/>
              <a:t>Lungs</a:t>
            </a:r>
          </a:p>
          <a:p>
            <a:pPr lvl="0"/>
            <a:r>
              <a:rPr lang="en-US" dirty="0" smtClean="0"/>
              <a:t>Alcohol slows respiration </a:t>
            </a:r>
          </a:p>
          <a:p>
            <a:pPr algn="ctr"/>
            <a:r>
              <a:rPr lang="en-US" u="sng" dirty="0" smtClean="0"/>
              <a:t>Stomach</a:t>
            </a:r>
          </a:p>
          <a:p>
            <a:pPr lvl="0"/>
            <a:r>
              <a:rPr lang="en-US" dirty="0" smtClean="0"/>
              <a:t>Gastric juice release</a:t>
            </a:r>
          </a:p>
          <a:p>
            <a:pPr lvl="0"/>
            <a:r>
              <a:rPr lang="en-US" dirty="0" smtClean="0"/>
              <a:t>Causes ulcers</a:t>
            </a:r>
          </a:p>
          <a:p>
            <a:pPr lvl="0"/>
            <a:r>
              <a:rPr lang="en-US" dirty="0" smtClean="0"/>
              <a:t>Aspirin consumption causes hemorrhaging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the Body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u="sng" dirty="0" smtClean="0"/>
              <a:t>Liver</a:t>
            </a:r>
          </a:p>
          <a:p>
            <a:pPr lvl="0"/>
            <a:r>
              <a:rPr lang="en-US" dirty="0" smtClean="0"/>
              <a:t>Cirrhosis  </a:t>
            </a:r>
          </a:p>
          <a:p>
            <a:pPr algn="ctr"/>
            <a:r>
              <a:rPr lang="en-US" u="sng" dirty="0" smtClean="0"/>
              <a:t>Small Intestine</a:t>
            </a:r>
          </a:p>
          <a:p>
            <a:pPr lvl="0"/>
            <a:r>
              <a:rPr lang="en-US" dirty="0" smtClean="0"/>
              <a:t>Absorption occurs here</a:t>
            </a:r>
          </a:p>
          <a:p>
            <a:pPr algn="ctr"/>
            <a:r>
              <a:rPr lang="en-US" u="sng" dirty="0" smtClean="0"/>
              <a:t>Cardiovascular System</a:t>
            </a:r>
          </a:p>
          <a:p>
            <a:pPr lvl="0"/>
            <a:r>
              <a:rPr lang="en-US" dirty="0" smtClean="0"/>
              <a:t>Blood vessels dilate giving the warmth feeling</a:t>
            </a:r>
          </a:p>
          <a:p>
            <a:r>
              <a:rPr lang="en-US" dirty="0" smtClean="0"/>
              <a:t>Body temperature decreases </a:t>
            </a:r>
          </a:p>
          <a:p>
            <a:pPr algn="ctr"/>
            <a:r>
              <a:rPr lang="en-US" u="sng" dirty="0" smtClean="0"/>
              <a:t>Kidney</a:t>
            </a:r>
          </a:p>
          <a:p>
            <a:pPr lvl="0"/>
            <a:r>
              <a:rPr lang="en-US" dirty="0" smtClean="0"/>
              <a:t>Increased urine</a:t>
            </a:r>
          </a:p>
          <a:p>
            <a:pPr lvl="0"/>
            <a:r>
              <a:rPr lang="en-US" dirty="0" smtClean="0"/>
              <a:t>Dehydration of body cells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cont’d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#1 Cause of </a:t>
            </a:r>
            <a:r>
              <a:rPr lang="en-US" i="1" dirty="0" smtClean="0"/>
              <a:t>preventable</a:t>
            </a:r>
            <a:r>
              <a:rPr lang="en-US" dirty="0" smtClean="0"/>
              <a:t> death in the U.S. (400,000 early deaths/year)</a:t>
            </a:r>
          </a:p>
          <a:p>
            <a:pPr lvl="0"/>
            <a:r>
              <a:rPr lang="en-US" b="1" u="sng" dirty="0" smtClean="0"/>
              <a:t>Addictive Drug</a:t>
            </a:r>
            <a:r>
              <a:rPr lang="en-US" dirty="0" smtClean="0"/>
              <a:t>- substance that causes physical and psychological dependence</a:t>
            </a:r>
          </a:p>
          <a:p>
            <a:r>
              <a:rPr lang="en-US" b="1" u="sng" dirty="0" smtClean="0"/>
              <a:t>Carcinogen</a:t>
            </a:r>
            <a:r>
              <a:rPr lang="en-US" dirty="0" smtClean="0"/>
              <a:t>- cancer causing</a:t>
            </a:r>
          </a:p>
          <a:p>
            <a:r>
              <a:rPr lang="en-US" dirty="0" smtClean="0"/>
              <a:t>82% of smokers try 1</a:t>
            </a:r>
            <a:r>
              <a:rPr lang="en-US" baseline="30000" dirty="0" smtClean="0"/>
              <a:t>st</a:t>
            </a:r>
            <a:r>
              <a:rPr lang="en-US" dirty="0" smtClean="0"/>
              <a:t> cigarette by age 18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Effects of Tobacco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185" y="4572000"/>
            <a:ext cx="2344615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 smtClean="0"/>
              <a:t>Stimulant</a:t>
            </a:r>
            <a:r>
              <a:rPr lang="en-US" dirty="0" smtClean="0"/>
              <a:t>- Increases actions of the nervous system, heart, and other organs</a:t>
            </a:r>
          </a:p>
          <a:p>
            <a:pPr lvl="0"/>
            <a:r>
              <a:rPr lang="en-US" dirty="0" smtClean="0"/>
              <a:t>Constricts blood vessels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Elevates blood pressure</a:t>
            </a:r>
          </a:p>
          <a:p>
            <a:pPr lvl="0"/>
            <a:r>
              <a:rPr lang="en-US" b="1" u="sng" dirty="0" smtClean="0"/>
              <a:t>Antidiuretic</a:t>
            </a:r>
            <a:r>
              <a:rPr lang="en-US" dirty="0" smtClean="0"/>
              <a:t>- Retain fluid, cramps, colder body temperature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Nicotine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Dulled taste buds</a:t>
            </a:r>
          </a:p>
          <a:p>
            <a:pPr lvl="0"/>
            <a:r>
              <a:rPr lang="en-US" dirty="0" smtClean="0"/>
              <a:t>Bad breath, smelly clothes</a:t>
            </a:r>
          </a:p>
          <a:p>
            <a:pPr lvl="0"/>
            <a:r>
              <a:rPr lang="en-US" dirty="0" smtClean="0"/>
              <a:t>Brain chemistry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Health Effects-short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Emphysema</a:t>
            </a:r>
            <a:r>
              <a:rPr lang="en-US" dirty="0" smtClean="0"/>
              <a:t>- Air sacs become less elastic making breathing difficult</a:t>
            </a:r>
          </a:p>
          <a:p>
            <a:r>
              <a:rPr lang="en-US" dirty="0" smtClean="0"/>
              <a:t>Lung Cancer, Heart Disease, Stroke=3X greater</a:t>
            </a:r>
          </a:p>
          <a:p>
            <a:pPr lvl="0"/>
            <a:r>
              <a:rPr lang="en-US" dirty="0" smtClean="0"/>
              <a:t>Damage to the cilia in the bronchi (allows tar to build up)</a:t>
            </a:r>
          </a:p>
          <a:p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Effects-long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a cigarette??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478396"/>
            <a:ext cx="6413500" cy="4528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Smoking Chart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952500" y="1417638"/>
            <a:ext cx="7239000" cy="422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Chew and Snuff (ads banned from radio and TV)</a:t>
            </a:r>
          </a:p>
          <a:p>
            <a:pPr lvl="0"/>
            <a:r>
              <a:rPr lang="en-US" dirty="0" smtClean="0"/>
              <a:t>Delivers nicotine 2-3X faster than cigarettes </a:t>
            </a:r>
          </a:p>
          <a:p>
            <a:pPr lvl="0"/>
            <a:r>
              <a:rPr lang="en-US" b="1" u="sng" dirty="0" smtClean="0"/>
              <a:t>Leukoplakia</a:t>
            </a:r>
            <a:r>
              <a:rPr lang="en-US" dirty="0" smtClean="0"/>
              <a:t>- white spots on the mouth which cause cancer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Smokeless Tobacco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161862">
            <a:off x="6267499" y="3715953"/>
            <a:ext cx="1917700" cy="2876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3810191"/>
            <a:ext cx="3302000" cy="219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23883</TotalTime>
  <Words>761</Words>
  <Application>Microsoft Macintosh PowerPoint</Application>
  <PresentationFormat>On-screen Show (4:3)</PresentationFormat>
  <Paragraphs>125</Paragraphs>
  <Slides>27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Concourse</vt:lpstr>
      <vt:lpstr>Tobacco, Alcohol &amp; Drugs</vt:lpstr>
      <vt:lpstr>Pretest Questions</vt:lpstr>
      <vt:lpstr>The Effects of Tobacco </vt:lpstr>
      <vt:lpstr>Nicotine</vt:lpstr>
      <vt:lpstr>Health Effects-short</vt:lpstr>
      <vt:lpstr>Health Effects-long</vt:lpstr>
      <vt:lpstr>What’s in a cigarette??</vt:lpstr>
      <vt:lpstr>Daily Smoking Chart</vt:lpstr>
      <vt:lpstr>Smokeless Tobacco</vt:lpstr>
      <vt:lpstr>Smokeless Tobacco</vt:lpstr>
      <vt:lpstr>2007 Youth Survey</vt:lpstr>
      <vt:lpstr>Quitting </vt:lpstr>
      <vt:lpstr>ETS</vt:lpstr>
      <vt:lpstr>Types of Ads</vt:lpstr>
      <vt:lpstr>Slide 15</vt:lpstr>
      <vt:lpstr>Alcohol</vt:lpstr>
      <vt:lpstr>B.A.C.</vt:lpstr>
      <vt:lpstr>B.A.C. Charts</vt:lpstr>
      <vt:lpstr>Factors that Influence Intoxication  </vt:lpstr>
      <vt:lpstr>Factors cont’d</vt:lpstr>
      <vt:lpstr>Health Triangle</vt:lpstr>
      <vt:lpstr>Alcoholism</vt:lpstr>
      <vt:lpstr>Stages of Alcoholism</vt:lpstr>
      <vt:lpstr>Stages cont’d</vt:lpstr>
      <vt:lpstr>Stages cont’d</vt:lpstr>
      <vt:lpstr>Effects on the Body</vt:lpstr>
      <vt:lpstr>Effects cont’d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Tobacco, Alcohol &amp; Drugs</dc:title>
  <dc:creator>cat</dc:creator>
  <cp:lastModifiedBy>Brian Vecchio</cp:lastModifiedBy>
  <cp:revision>19</cp:revision>
  <dcterms:created xsi:type="dcterms:W3CDTF">2013-09-24T13:14:04Z</dcterms:created>
  <dcterms:modified xsi:type="dcterms:W3CDTF">2013-09-24T13:14:44Z</dcterms:modified>
</cp:coreProperties>
</file>